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3"/>
  </p:notesMasterIdLst>
  <p:sldIdLst>
    <p:sldId id="257" r:id="rId7"/>
    <p:sldId id="258" r:id="rId8"/>
    <p:sldId id="261" r:id="rId9"/>
    <p:sldId id="262" r:id="rId10"/>
    <p:sldId id="263" r:id="rId11"/>
    <p:sldId id="260" r:id="rId12"/>
  </p:sldIdLst>
  <p:sldSz cx="12192000" cy="6858000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980" autoAdjust="0"/>
    <p:restoredTop sz="96586" autoAdjust="0"/>
  </p:normalViewPr>
  <p:slideViewPr>
    <p:cSldViewPr snapToGrid="0">
      <p:cViewPr varScale="1">
        <p:scale>
          <a:sx n="94" d="100"/>
          <a:sy n="94" d="100"/>
        </p:scale>
        <p:origin x="1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97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86EF3C5-6AA4-40AB-8A6C-3DC39FE26AE4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2B50217-1740-47C3-A889-40F6F6B04B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87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0217-1740-47C3-A889-40F6F6B04B5C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96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Tx/>
              <a:buChar char="-"/>
            </a:pPr>
            <a:r>
              <a:rPr lang="en-US" dirty="0"/>
              <a:t>Innovation = Tons of things happening in the different departments, unit, delegations… </a:t>
            </a:r>
          </a:p>
          <a:p>
            <a:pPr marL="174982" indent="-174982">
              <a:buFontTx/>
              <a:buChar char="-"/>
            </a:pPr>
            <a:r>
              <a:rPr lang="en-US" dirty="0"/>
              <a:t>Innovation = a way of answering to emerging </a:t>
            </a:r>
            <a:r>
              <a:rPr lang="en-US" b="1" dirty="0"/>
              <a:t>needs</a:t>
            </a:r>
            <a:r>
              <a:rPr lang="en-US" dirty="0"/>
              <a:t> or to improve our current responses. Need-based, not just because a technology looks cool – it has to answer a problem we’re facing in our specific context</a:t>
            </a:r>
          </a:p>
          <a:p>
            <a:pPr marL="174982" indent="-174982">
              <a:buFontTx/>
              <a:buChar char="-"/>
            </a:pPr>
            <a:endParaRPr lang="en-US" dirty="0"/>
          </a:p>
          <a:p>
            <a:r>
              <a:rPr lang="en-US" dirty="0"/>
              <a:t>More specifically, we identified the following elements to frame ‘ICRC innovation’: </a:t>
            </a:r>
            <a:endParaRPr lang="fr-CH" dirty="0"/>
          </a:p>
          <a:p>
            <a:r>
              <a:rPr lang="fr-CH" i="1" dirty="0"/>
              <a:t>- </a:t>
            </a:r>
            <a:r>
              <a:rPr lang="en-US" i="1" dirty="0"/>
              <a:t> Seeing problems in new ways</a:t>
            </a:r>
            <a:r>
              <a:rPr lang="en-US" dirty="0"/>
              <a:t>… And thinking “what else could we do about it?”. Innovation is a way to TEST these new things. So the objective of an innovation pilot is mainly to </a:t>
            </a:r>
            <a:r>
              <a:rPr lang="en-US" u="sng" dirty="0"/>
              <a:t>learn</a:t>
            </a:r>
            <a:r>
              <a:rPr lang="en-US" dirty="0"/>
              <a:t> </a:t>
            </a:r>
          </a:p>
          <a:p>
            <a:r>
              <a:rPr lang="en-US" dirty="0"/>
              <a:t>- When we say ‘innovation’ most people associate it directly with technology… That’s not how we see it! We look at innovation in its broad sense and include any improvement / new product, service but also process (e.g. way of doing things) </a:t>
            </a:r>
          </a:p>
          <a:p>
            <a:r>
              <a:rPr lang="en-US" dirty="0"/>
              <a:t>- </a:t>
            </a:r>
            <a:r>
              <a:rPr lang="en-US" i="1" dirty="0"/>
              <a:t>Creating and strengthening partnerships </a:t>
            </a:r>
            <a:r>
              <a:rPr lang="en-US" dirty="0"/>
              <a:t>– with the private sector, academia, and international and local organizations – for research, technology, and expertise </a:t>
            </a:r>
          </a:p>
          <a:p>
            <a:r>
              <a:rPr lang="en-US" dirty="0"/>
              <a:t>- </a:t>
            </a:r>
            <a:r>
              <a:rPr lang="en-US" i="1" dirty="0"/>
              <a:t>Recognizing that innovation happens everywhere</a:t>
            </a:r>
            <a:r>
              <a:rPr lang="en-US" dirty="0"/>
              <a:t> across the organization and can be supported by anyone looking for new ways to do their work better </a:t>
            </a:r>
          </a:p>
          <a:p>
            <a:r>
              <a:rPr lang="en-US" dirty="0"/>
              <a:t>- </a:t>
            </a:r>
            <a:r>
              <a:rPr lang="en-US" i="1" dirty="0"/>
              <a:t>Dedicating financial and human resources </a:t>
            </a:r>
            <a:r>
              <a:rPr lang="en-US" dirty="0"/>
              <a:t>to help achieve these goals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334B-B714-4D47-80EA-B4FE29AE3377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490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334B-B714-4D47-80EA-B4FE29AE3377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217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334B-B714-4D47-80EA-B4FE29AE3377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882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334B-B714-4D47-80EA-B4FE29AE3377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564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334B-B714-4D47-80EA-B4FE29AE3377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273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870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468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102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643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56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27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699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28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875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660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500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017B-CB33-4C28-BD6F-5DE073A276A6}" type="datetimeFigureOut">
              <a:rPr lang="fr-CH" smtClean="0"/>
              <a:t>10.10.2018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41E2-7995-4869-A3E1-5FDF0E3A9D5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127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7"/>
          <a:stretch/>
        </p:blipFill>
        <p:spPr>
          <a:xfrm>
            <a:off x="1" y="24725"/>
            <a:ext cx="5576552" cy="6833275"/>
          </a:xfrm>
          <a:prstGeom prst="rect">
            <a:avLst/>
          </a:prstGeom>
          <a:noFill/>
        </p:spPr>
      </p:pic>
      <p:sp>
        <p:nvSpPr>
          <p:cNvPr id="6" name="Right Triangle 5"/>
          <p:cNvSpPr/>
          <p:nvPr/>
        </p:nvSpPr>
        <p:spPr>
          <a:xfrm rot="3328813" flipH="1">
            <a:off x="10571237" y="-1284356"/>
            <a:ext cx="2378038" cy="1704891"/>
          </a:xfrm>
          <a:prstGeom prst="rtTriangl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ight Triangle 6"/>
          <p:cNvSpPr/>
          <p:nvPr/>
        </p:nvSpPr>
        <p:spPr>
          <a:xfrm rot="3328813" flipH="1">
            <a:off x="7296565" y="-1270895"/>
            <a:ext cx="2628830" cy="1395826"/>
          </a:xfrm>
          <a:prstGeom prst="rtTriangl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ight Triangle 7"/>
          <p:cNvSpPr/>
          <p:nvPr/>
        </p:nvSpPr>
        <p:spPr>
          <a:xfrm rot="8764730">
            <a:off x="5999295" y="-58959"/>
            <a:ext cx="2487121" cy="1813615"/>
          </a:xfrm>
          <a:prstGeom prst="rtTriangle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Isosceles Triangle 8"/>
          <p:cNvSpPr/>
          <p:nvPr/>
        </p:nvSpPr>
        <p:spPr>
          <a:xfrm rot="9887956">
            <a:off x="3238500" y="-571657"/>
            <a:ext cx="5556709" cy="1649858"/>
          </a:xfrm>
          <a:prstGeom prst="triangle">
            <a:avLst/>
          </a:prstGeom>
          <a:solidFill>
            <a:srgbClr val="C60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ight Triangle 9"/>
          <p:cNvSpPr/>
          <p:nvPr/>
        </p:nvSpPr>
        <p:spPr>
          <a:xfrm rot="10800000" flipH="1">
            <a:off x="3946948" y="-950247"/>
            <a:ext cx="3760923" cy="1886466"/>
          </a:xfrm>
          <a:prstGeom prst="rtTriangl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Isosceles Triangle 10"/>
          <p:cNvSpPr/>
          <p:nvPr/>
        </p:nvSpPr>
        <p:spPr>
          <a:xfrm rot="9887956">
            <a:off x="2017192" y="-849665"/>
            <a:ext cx="3373767" cy="1828736"/>
          </a:xfrm>
          <a:prstGeom prst="triangle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0" y="-25167"/>
            <a:ext cx="3682314" cy="763398"/>
          </a:xfrm>
          <a:prstGeom prst="rtTriangl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Isosceles Triangle 15"/>
          <p:cNvSpPr/>
          <p:nvPr/>
        </p:nvSpPr>
        <p:spPr>
          <a:xfrm rot="216822">
            <a:off x="8620816" y="-182029"/>
            <a:ext cx="1577791" cy="732982"/>
          </a:xfrm>
          <a:prstGeom prst="triangle">
            <a:avLst/>
          </a:prstGeom>
          <a:solidFill>
            <a:srgbClr val="C60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ight Triangle 16"/>
          <p:cNvSpPr/>
          <p:nvPr/>
        </p:nvSpPr>
        <p:spPr>
          <a:xfrm rot="20701441">
            <a:off x="9079579" y="-2468733"/>
            <a:ext cx="3576636" cy="3036973"/>
          </a:xfrm>
          <a:prstGeom prst="rtTriangle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8929454" y="-672769"/>
            <a:ext cx="3693726" cy="1651559"/>
          </a:xfrm>
          <a:prstGeom prst="triangle">
            <a:avLst/>
          </a:prstGeom>
          <a:solidFill>
            <a:srgbClr val="C60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TextBox 18"/>
          <p:cNvSpPr txBox="1"/>
          <p:nvPr/>
        </p:nvSpPr>
        <p:spPr>
          <a:xfrm>
            <a:off x="6016854" y="2052682"/>
            <a:ext cx="5816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3051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INNOVATION AT ICRC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6"/>
          <a:stretch/>
        </p:blipFill>
        <p:spPr>
          <a:xfrm>
            <a:off x="0" y="6276411"/>
            <a:ext cx="2857500" cy="5316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6995" y="4425123"/>
            <a:ext cx="462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venir Book"/>
                <a:cs typeface="Avenir Book"/>
              </a:rPr>
              <a:t>International Rotary Club Geneva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80272" y="6469553"/>
            <a:ext cx="1168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  <a:cs typeface="Aharoni" panose="02010803020104030203" pitchFamily="2" charset="-79"/>
              </a:rPr>
              <a:t>Oct 2018</a:t>
            </a:r>
          </a:p>
        </p:txBody>
      </p:sp>
      <p:sp>
        <p:nvSpPr>
          <p:cNvPr id="12" name="Right Triangle 11"/>
          <p:cNvSpPr/>
          <p:nvPr/>
        </p:nvSpPr>
        <p:spPr>
          <a:xfrm rot="20264108">
            <a:off x="-79373" y="267125"/>
            <a:ext cx="1138859" cy="357540"/>
          </a:xfrm>
          <a:prstGeom prst="rtTriangle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4" name="Straight Connector 23"/>
          <p:cNvCxnSpPr/>
          <p:nvPr/>
        </p:nvCxnSpPr>
        <p:spPr>
          <a:xfrm>
            <a:off x="8046587" y="4177795"/>
            <a:ext cx="2154494" cy="0"/>
          </a:xfrm>
          <a:prstGeom prst="line">
            <a:avLst/>
          </a:prstGeom>
          <a:ln w="28575">
            <a:solidFill>
              <a:srgbClr val="930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rot="9887956">
            <a:off x="-606188" y="-128383"/>
            <a:ext cx="4453837" cy="1161947"/>
          </a:xfrm>
          <a:prstGeom prst="triangle">
            <a:avLst/>
          </a:prstGeom>
          <a:solidFill>
            <a:srgbClr val="C60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31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2509"/>
            <a:ext cx="12192000" cy="1094471"/>
          </a:xfrm>
          <a:prstGeom prst="rect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206733" y="752984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DOES INNOVATION MEAN TO THE ICRC?</a:t>
            </a:r>
            <a:endParaRPr lang="fr-CH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1"/>
            <a:ext cx="12192000" cy="51242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6257" y="1850882"/>
            <a:ext cx="809272" cy="809022"/>
          </a:xfrm>
          <a:prstGeom prst="ellipse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95"/>
          <a:stretch/>
        </p:blipFill>
        <p:spPr>
          <a:xfrm>
            <a:off x="4479473" y="5190922"/>
            <a:ext cx="775570" cy="657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77"/>
          <a:stretch/>
        </p:blipFill>
        <p:spPr>
          <a:xfrm>
            <a:off x="5448882" y="3307690"/>
            <a:ext cx="713918" cy="593430"/>
          </a:xfrm>
          <a:prstGeom prst="rect">
            <a:avLst/>
          </a:prstGeom>
        </p:spPr>
      </p:pic>
      <p:sp>
        <p:nvSpPr>
          <p:cNvPr id="22" name="Text Box 26"/>
          <p:cNvSpPr txBox="1"/>
          <p:nvPr/>
        </p:nvSpPr>
        <p:spPr>
          <a:xfrm>
            <a:off x="1942038" y="1945314"/>
            <a:ext cx="9891059" cy="43628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000" dirty="0" smtClean="0">
                <a:latin typeface="Avenir Book"/>
              </a:rPr>
              <a:t>Seeing </a:t>
            </a:r>
            <a:r>
              <a:rPr lang="en-US" sz="2000" dirty="0">
                <a:latin typeface="Avenir Book"/>
              </a:rPr>
              <a:t>problems in new ways and having an organizational culture that </a:t>
            </a:r>
            <a:r>
              <a:rPr lang="en-US" sz="2000" dirty="0" smtClean="0">
                <a:latin typeface="Avenir Book"/>
              </a:rPr>
              <a:t>actively encourages </a:t>
            </a:r>
            <a:r>
              <a:rPr lang="en-US" sz="2000" dirty="0">
                <a:latin typeface="Avenir Book"/>
              </a:rPr>
              <a:t>creativity, testing, and learning from experience </a:t>
            </a:r>
            <a:endParaRPr lang="en-US" sz="2000" dirty="0" smtClean="0">
              <a:latin typeface="Avenir Book"/>
            </a:endParaRPr>
          </a:p>
          <a:p>
            <a:pPr algn="just"/>
            <a:endParaRPr lang="en-US" sz="2000" dirty="0" smtClean="0">
              <a:latin typeface="Avenir Book"/>
            </a:endParaRPr>
          </a:p>
          <a:p>
            <a:pPr algn="just"/>
            <a:endParaRPr lang="en-US" sz="2000" dirty="0">
              <a:latin typeface="Avenir Book"/>
            </a:endParaRPr>
          </a:p>
          <a:p>
            <a:pPr algn="just"/>
            <a:r>
              <a:rPr lang="en-US" sz="2000" dirty="0">
                <a:latin typeface="Avenir Book"/>
              </a:rPr>
              <a:t>Leveraging new or improved technology, products, and </a:t>
            </a:r>
            <a:r>
              <a:rPr lang="en-US" sz="2000" dirty="0" smtClean="0">
                <a:latin typeface="Avenir Book"/>
              </a:rPr>
              <a:t>processes</a:t>
            </a:r>
          </a:p>
          <a:p>
            <a:pPr algn="just"/>
            <a:endParaRPr lang="en-US" sz="2000" dirty="0" smtClean="0">
              <a:latin typeface="Avenir Book"/>
            </a:endParaRPr>
          </a:p>
          <a:p>
            <a:pPr algn="just"/>
            <a:endParaRPr lang="en-US" sz="2000" dirty="0">
              <a:latin typeface="Avenir Book"/>
            </a:endParaRPr>
          </a:p>
          <a:p>
            <a:pPr algn="just"/>
            <a:r>
              <a:rPr lang="en-US" sz="2000" dirty="0">
                <a:latin typeface="Avenir Book"/>
              </a:rPr>
              <a:t>Creating and strengthening </a:t>
            </a:r>
            <a:r>
              <a:rPr lang="en-US" sz="2000" dirty="0" smtClean="0">
                <a:latin typeface="Avenir Book"/>
              </a:rPr>
              <a:t>partnerships</a:t>
            </a:r>
          </a:p>
          <a:p>
            <a:pPr algn="just"/>
            <a:endParaRPr lang="en-US" sz="2000" dirty="0" smtClean="0">
              <a:latin typeface="Avenir Book"/>
            </a:endParaRPr>
          </a:p>
          <a:p>
            <a:pPr algn="just"/>
            <a:endParaRPr lang="en-US" sz="2000" dirty="0">
              <a:latin typeface="Avenir Book"/>
            </a:endParaRPr>
          </a:p>
          <a:p>
            <a:pPr algn="just"/>
            <a:r>
              <a:rPr lang="en-US" sz="2000" dirty="0">
                <a:latin typeface="Avenir Book"/>
              </a:rPr>
              <a:t>Recognizing that innovation happens everywhere across the </a:t>
            </a:r>
            <a:r>
              <a:rPr lang="en-US" sz="2000" dirty="0" smtClean="0">
                <a:latin typeface="Avenir Book"/>
              </a:rPr>
              <a:t>organization</a:t>
            </a:r>
          </a:p>
          <a:p>
            <a:pPr algn="just"/>
            <a:endParaRPr lang="en-US" sz="2000" dirty="0">
              <a:latin typeface="Avenir Book"/>
            </a:endParaRPr>
          </a:p>
          <a:p>
            <a:pPr algn="just"/>
            <a:endParaRPr lang="en-US" sz="2000" dirty="0">
              <a:latin typeface="Avenir Book"/>
            </a:endParaRPr>
          </a:p>
          <a:p>
            <a:pPr algn="just"/>
            <a:r>
              <a:rPr lang="en-US" sz="2000" dirty="0">
                <a:latin typeface="Avenir Book"/>
              </a:rPr>
              <a:t>Dedicating financial and human resources to help achieve these goals </a:t>
            </a:r>
            <a:endParaRPr lang="en-US" sz="2000" dirty="0">
              <a:effectLst/>
              <a:latin typeface="Avenir Book"/>
              <a:ea typeface="ＭＳ 明朝"/>
              <a:cs typeface="Times New Roman"/>
            </a:endParaRPr>
          </a:p>
        </p:txBody>
      </p:sp>
      <p:pic>
        <p:nvPicPr>
          <p:cNvPr id="16" name="Picture 15" descr="noun_511918_cc.png"/>
          <p:cNvPicPr>
            <a:picLocks noChangeAspect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024"/>
          <a:stretch/>
        </p:blipFill>
        <p:spPr>
          <a:xfrm>
            <a:off x="636611" y="1929272"/>
            <a:ext cx="732120" cy="629444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596257" y="2828357"/>
            <a:ext cx="809272" cy="809022"/>
          </a:xfrm>
          <a:prstGeom prst="ellipse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Picture 16" descr="noun_1275968_cc.png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53"/>
          <a:stretch/>
        </p:blipFill>
        <p:spPr>
          <a:xfrm>
            <a:off x="632514" y="2902679"/>
            <a:ext cx="732122" cy="646075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592242" y="3798271"/>
            <a:ext cx="809272" cy="809022"/>
          </a:xfrm>
          <a:prstGeom prst="ellipse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17" descr="noun_602627_cc.png"/>
          <p:cNvPicPr>
            <a:picLocks noChangeAspect="1"/>
          </p:cNvPicPr>
          <p:nvPr/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94"/>
          <a:stretch/>
        </p:blipFill>
        <p:spPr>
          <a:xfrm rot="10800000" flipV="1">
            <a:off x="567277" y="3858753"/>
            <a:ext cx="858634" cy="65175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94314" y="5670195"/>
            <a:ext cx="809272" cy="809022"/>
          </a:xfrm>
          <a:prstGeom prst="ellipse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77"/>
          <a:stretch/>
        </p:blipFill>
        <p:spPr>
          <a:xfrm>
            <a:off x="678777" y="5713719"/>
            <a:ext cx="662062" cy="643367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602077" y="4732231"/>
            <a:ext cx="809272" cy="809022"/>
          </a:xfrm>
          <a:prstGeom prst="ellipse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>
            <a:off x="678777" y="4878655"/>
            <a:ext cx="669758" cy="5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2509"/>
            <a:ext cx="12192000" cy="1094471"/>
          </a:xfrm>
          <a:prstGeom prst="rect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-45832" y="738375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VIRTUAL &amp; AUGMENTED REALITY</a:t>
            </a:r>
            <a:endParaRPr lang="fr-CH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1"/>
            <a:ext cx="12192000" cy="512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673" t="41971" r="41695" b="14899"/>
          <a:stretch/>
        </p:blipFill>
        <p:spPr>
          <a:xfrm>
            <a:off x="604300" y="1941006"/>
            <a:ext cx="5756553" cy="299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1804" t="24348" r="41435" b="35768"/>
          <a:stretch/>
        </p:blipFill>
        <p:spPr>
          <a:xfrm>
            <a:off x="5565913" y="3507449"/>
            <a:ext cx="6225871" cy="29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2509"/>
            <a:ext cx="12192000" cy="1094471"/>
          </a:xfrm>
          <a:prstGeom prst="rect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-45832" y="738375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DIGITALIZATION </a:t>
            </a:r>
            <a:endParaRPr lang="fr-CH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1"/>
            <a:ext cx="12192000" cy="5124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59233" y="2520765"/>
            <a:ext cx="383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</a:rPr>
              <a:t>The rise of the ‘connected beneficiary’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5159233" y="3582832"/>
            <a:ext cx="273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</a:rPr>
              <a:t>Data privacy as protection 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5159233" y="5383564"/>
            <a:ext cx="471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</a:rPr>
              <a:t>Misinformation and the changing nature of war</a:t>
            </a:r>
            <a:endParaRPr lang="fr-CH" dirty="0"/>
          </a:p>
        </p:txBody>
      </p:sp>
      <p:sp>
        <p:nvSpPr>
          <p:cNvPr id="9" name="Rectangle 8"/>
          <p:cNvSpPr/>
          <p:nvPr/>
        </p:nvSpPr>
        <p:spPr>
          <a:xfrm>
            <a:off x="5159233" y="4483198"/>
            <a:ext cx="356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</a:rPr>
              <a:t>AI &amp; impartial humanitarian action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08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2509"/>
            <a:ext cx="12192000" cy="1094471"/>
          </a:xfrm>
          <a:prstGeom prst="rect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-45832" y="738375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FINANCING MODELS  </a:t>
            </a:r>
            <a:endParaRPr lang="fr-CH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1"/>
            <a:ext cx="12192000" cy="512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674" t="40116" r="64261" b="11189"/>
          <a:stretch/>
        </p:blipFill>
        <p:spPr>
          <a:xfrm>
            <a:off x="3697356" y="1960417"/>
            <a:ext cx="4039264" cy="45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2509"/>
            <a:ext cx="12192000" cy="1094471"/>
          </a:xfrm>
          <a:prstGeom prst="rect">
            <a:avLst/>
          </a:prstGeom>
          <a:solidFill>
            <a:srgbClr val="93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-45832" y="738375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FEW EXAMPLES OF CURRENT INITIATIVES</a:t>
            </a:r>
            <a:endParaRPr lang="fr-CH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1"/>
            <a:ext cx="12192000" cy="51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8"/>
          <a:stretch/>
        </p:blipFill>
        <p:spPr>
          <a:xfrm>
            <a:off x="9869019" y="4375983"/>
            <a:ext cx="1750141" cy="146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1"/>
          <a:stretch/>
        </p:blipFill>
        <p:spPr>
          <a:xfrm>
            <a:off x="3297381" y="4169703"/>
            <a:ext cx="2187721" cy="1667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8"/>
          <a:stretch/>
        </p:blipFill>
        <p:spPr>
          <a:xfrm>
            <a:off x="6746602" y="2416961"/>
            <a:ext cx="1672364" cy="1464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2"/>
          <a:stretch/>
        </p:blipFill>
        <p:spPr>
          <a:xfrm>
            <a:off x="527933" y="2189868"/>
            <a:ext cx="1847883" cy="1610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90982" y="2416962"/>
            <a:ext cx="0" cy="331585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52837" y="2416961"/>
            <a:ext cx="0" cy="331585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11673" y="2416961"/>
            <a:ext cx="0" cy="331585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39291" y="2476639"/>
            <a:ext cx="2165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600" dirty="0"/>
          </a:p>
          <a:p>
            <a:pPr algn="ctr"/>
            <a:r>
              <a:rPr lang="en-US" sz="1600" dirty="0" smtClean="0">
                <a:latin typeface="Avenir Book"/>
              </a:rPr>
              <a:t>Insights </a:t>
            </a:r>
            <a:r>
              <a:rPr lang="en-US" sz="1600" dirty="0">
                <a:latin typeface="Avenir Book"/>
              </a:rPr>
              <a:t>from </a:t>
            </a:r>
            <a:r>
              <a:rPr lang="en-US" sz="1600" dirty="0" smtClean="0">
                <a:latin typeface="Avenir Book"/>
              </a:rPr>
              <a:t>behavioral </a:t>
            </a:r>
            <a:r>
              <a:rPr lang="en-US" sz="1600" dirty="0">
                <a:latin typeface="Avenir Book"/>
              </a:rPr>
              <a:t>science to reduce violence in hospitals in Pakistan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368" y="4366231"/>
            <a:ext cx="2117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venir Book"/>
              </a:rPr>
              <a:t>An affordable prosthetic foot that allows people to walk longer and faster </a:t>
            </a:r>
            <a:endParaRPr lang="fr-CH" sz="1600" dirty="0">
              <a:latin typeface="Avenir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2447" y="3824601"/>
            <a:ext cx="2780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CH" dirty="0"/>
          </a:p>
          <a:p>
            <a:pPr algn="ctr"/>
            <a:r>
              <a:rPr lang="en-US" sz="1600" dirty="0">
                <a:latin typeface="Avenir Book"/>
              </a:rPr>
              <a:t> Facial recognition technology that improves the matching capability of the Trace the Face website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19339" y="1984622"/>
            <a:ext cx="2649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Avenir Book"/>
              </a:rPr>
              <a:t> Environmentally sustainable products &amp; practices – from greening the humanitarian response to powering new technologies – that strengthen resilience </a:t>
            </a:r>
            <a:endParaRPr lang="fr-CH" sz="16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223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ab0fa9d1-5a5a-4c9b-9c24-b67ffc5bb60f" ContentTypeId="0x010100F306B2604BE44180B8B82333BE64DF4E005A5CBB6C53404A16AAEA5338BA523999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CRC Team Document" ma:contentTypeID="0x010100F306B2604BE44180B8B82333BE64DF4E005A5CBB6C53404A16AAEA5338BA523999000030567B25A5614FB022A1F18E78F93A" ma:contentTypeVersion="31" ma:contentTypeDescription="Upload Form" ma:contentTypeScope="" ma:versionID="0f5ee1bb9868e1af0edb60a45ab64340">
  <xsd:schema xmlns:xsd="http://www.w3.org/2001/XMLSchema" xmlns:xs="http://www.w3.org/2001/XMLSchema" xmlns:p="http://schemas.microsoft.com/office/2006/metadata/properties" xmlns:ns1="http://schemas.microsoft.com/sharepoint/v3" xmlns:ns2="39406649-1a1d-4875-b346-55f5a157aea4" xmlns:ns3="a8a2af44-4b8d-404b-a8bd-4186350a523c" targetNamespace="http://schemas.microsoft.com/office/2006/metadata/properties" ma:root="true" ma:fieldsID="f9f2bb37076449e3b8ad26eb00afcc90" ns1:_="" ns2:_="" ns3:_="">
    <xsd:import namespace="http://schemas.microsoft.com/sharepoint/v3"/>
    <xsd:import namespace="39406649-1a1d-4875-b346-55f5a157aea4"/>
    <xsd:import namespace="a8a2af44-4b8d-404b-a8bd-4186350a523c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Transfer" minOccurs="0"/>
                <xsd:element ref="ns1:AverageRating" minOccurs="0"/>
                <xsd:element ref="ns1:RatingCount" minOccurs="0"/>
                <xsd:element ref="ns2:ICRCIMP_BusinessFunction_H" minOccurs="0"/>
                <xsd:element ref="ns2:ICRCIMP_DocumentType_H" minOccurs="0"/>
                <xsd:element ref="ns2:ICRCIMP_IHT_H" minOccurs="0"/>
                <xsd:element ref="ns3:_dlc_DocIdUrl" minOccurs="0"/>
                <xsd:element ref="ns2:ICRCIMP_RMUnitInCharge_H" minOccurs="0"/>
                <xsd:element ref="ns3:TaxCatchAll" minOccurs="0"/>
                <xsd:element ref="ns3:TaxCatchAllLabel" minOccurs="0"/>
                <xsd:element ref="ns3:_dlc_DocIdPersistId" minOccurs="0"/>
                <xsd:element ref="ns2:ICRCIMP_Keyword_H" minOccurs="0"/>
                <xsd:element ref="ns3:_dlc_DocId" minOccurs="0"/>
                <xsd:element ref="ns2:ICRCIMP_OrganizationalAccronym_H" minOccurs="0"/>
                <xsd:element ref="ns2:ICRCIMP_Country_H" minOccurs="0"/>
                <xsd:element ref="ns2:ICRCIMP_RMIdentifier" minOccurs="0"/>
                <xsd:element ref="ns3:ICRCIMP_ManageAccess" minOccurs="0"/>
                <xsd:element ref="ns2:a955009d8e004cc6a4de213907504eb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4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5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06649-1a1d-4875-b346-55f5a157aea4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internalName="ICRCIMP_IsRecord">
      <xsd:simpleType>
        <xsd:restriction base="dms:Boolean"/>
      </xsd:simpleType>
    </xsd:element>
    <xsd:element name="ICRCIMP_RMTransfer" ma:index="13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BusinessFunction_H" ma:index="16" nillable="true" ma:taxonomy="true" ma:internalName="ICRCIMP_BusinessFunction_H" ma:taxonomyFieldName="ICRCIMP_BusinessFunction" ma:displayName="Business Function" ma:readOnly="false" ma:default="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17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18" nillable="true" ma:taxonomy="true" ma:internalName="ICRCIMP_IHT_H" ma:taxonomyFieldName="ICRCIMP_IHT" ma:displayName="IHT" ma:readOnly="false" ma:default="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RMUnitInCharge_H" ma:index="26" nillable="true" ma:taxonomy="true" ma:internalName="ICRCIMP_RMUnitInCharge_H" ma:taxonomyFieldName="ICRCIMP_RMUnitInCharge" ma:displayName="RM Unit In Charge" ma:readOnly="false" ma:default="" ma:fieldId="{6e3f7d82-bb30-4acf-bd11-eef511e2f6ff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Keyword_H" ma:index="30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32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Country_H" ma:index="33" nillable="true" ma:taxonomy="true" ma:internalName="ICRCIMP_Country_H" ma:taxonomyFieldName="ICRCIMP_Country" ma:displayName="Country" ma:readOnly="false" ma:default="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RMIdentifier" ma:index="34" nillable="true" ma:displayName="RM Identifier" ma:hidden="true" ma:internalName="ICRCIMP_RMIdentifier" ma:readOnly="false">
      <xsd:simpleType>
        <xsd:restriction base="dms:Text"/>
      </xsd:simpleType>
    </xsd:element>
    <xsd:element name="a955009d8e004cc6a4de213907504eb5" ma:index="37" nillable="true" ma:taxonomy="true" ma:internalName="a955009d8e004cc6a4de213907504eb5" ma:taxonomyFieldName="ICRCIMP_KeyIssue" ma:displayName="Key Issue" ma:default="" ma:fieldId="{a955009d-8e00-4cc6-a4de-213907504eb5}" ma:taxonomyMulti="true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default="[today]" ma:format="DateOnly" ma:internalName="Period_x0020_start">
      <xsd:simpleType>
        <xsd:restriction base="dms:DateTime"/>
      </xsd:simpleType>
    </xsd:element>
    <xsd:element name="Period_x0020_end" ma:index="11" nillable="true" ma:displayName="Period end" ma:format="DateOnly" ma:internalName="Period_x0020_end">
      <xsd:simpleType>
        <xsd:restriction base="dms:DateTime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7" nillable="true" ma:displayName="Taxonomy Catch All Column" ma:description="" ma:hidden="true" ma:list="{98129d68-995b-40fb-892c-620790ce340e}" ma:internalName="TaxCatchAll" ma:showField="CatchAllData" ma:web="39406649-1a1d-4875-b346-55f5a157a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description="" ma:hidden="true" ma:list="{98129d68-995b-40fb-892c-620790ce340e}" ma:internalName="TaxCatchAllLabel" ma:readOnly="true" ma:showField="CatchAllDataLabel" ma:web="39406649-1a1d-4875-b346-55f5a157a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ICRCIMP_ManageAccess" ma:index="36" nillable="true" ma:displayName="Manage Access" ma:default="0" ma:hidden="true" ma:internalName="ICRCIMP_ManageAccess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iod_x0020_start xmlns="a8a2af44-4b8d-404b-a8bd-4186350a523c">2018-10-10T14:33:51+00:00</Period_x0020_start>
    <ICRCIMP_Country_H xmlns="39406649-1a1d-4875-b346-55f5a157ae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ICRCIMP_BusinessFunction_H xmlns="39406649-1a1d-4875-b346-55f5a157ae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Directorate</TermName>
          <TermId xmlns="http://schemas.microsoft.com/office/infopath/2007/PartnerControls">d05896e0-9d2e-4afc-9b6c-ae0347ae284d</TermId>
        </TermInfo>
      </Terms>
    </ICRCIMP_BusinessFunction_H>
    <TaxCatchAll xmlns="a8a2af44-4b8d-404b-a8bd-4186350a523c">
      <Value>4</Value>
      <Value>3</Value>
      <Value>2</Value>
      <Value>1</Value>
    </TaxCatchAll>
    <ICRCIMP_IHT_H xmlns="39406649-1a1d-4875-b346-55f5a157ae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ICRCIMP_OrganizationalAccronym_H xmlns="39406649-1a1d-4875-b346-55f5a157aea4">
      <Terms xmlns="http://schemas.microsoft.com/office/infopath/2007/PartnerControls"/>
    </ICRCIMP_OrganizationalAccronym_H>
    <ICRCIMP_IsFocus xmlns="39406649-1a1d-4875-b346-55f5a157aea4">false</ICRCIMP_IsFocus>
    <IsIntranet xmlns="a8a2af44-4b8d-404b-a8bd-4186350a523c">false</IsIntranet>
    <ICRCIMP_ManageAccess xmlns="a8a2af44-4b8d-404b-a8bd-4186350a523c">false</ICRCIMP_ManageAccess>
    <ICRCIMP_RMTransfer xmlns="39406649-1a1d-4875-b346-55f5a157aea4">
      <Url xsi:nil="true"/>
      <Description xsi:nil="true"/>
    </ICRCIMP_RMTransfer>
    <ICRCIMP_RMIdentifier xmlns="39406649-1a1d-4875-b346-55f5a157aea4" xsi:nil="true"/>
    <RatingCount xmlns="http://schemas.microsoft.com/sharepoint/v3" xsi:nil="true"/>
    <ICRCIMP_Keyword_H xmlns="39406649-1a1d-4875-b346-55f5a157aea4">
      <Terms xmlns="http://schemas.microsoft.com/office/infopath/2007/PartnerControls"/>
    </ICRCIMP_Keyword_H>
    <ICRCIMP_IsRecord xmlns="39406649-1a1d-4875-b346-55f5a157aea4">false</ICRCIMP_IsRecord>
    <AverageRating xmlns="http://schemas.microsoft.com/sharepoint/v3" xsi:nil="true"/>
    <ICRCIMP_DocumentType_H xmlns="39406649-1a1d-4875-b346-55f5a157aea4">
      <Terms xmlns="http://schemas.microsoft.com/office/infopath/2007/PartnerControls"/>
    </ICRCIMP_DocumentType_H>
    <ICRCIMP_RMUnitInCharge_H xmlns="39406649-1a1d-4875-b346-55f5a157aea4">
      <Terms xmlns="http://schemas.microsoft.com/office/infopath/2007/PartnerControls"/>
    </ICRCIMP_RMUnitInCharge_H>
    <Period_x0020_end xmlns="a8a2af44-4b8d-404b-a8bd-4186350a523c" xsi:nil="true"/>
    <a955009d8e004cc6a4de213907504eb5 xmlns="39406649-1a1d-4875-b346-55f5a157ae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- No key issue</TermName>
          <TermId xmlns="http://schemas.microsoft.com/office/infopath/2007/PartnerControls">32056555-74b8-4174-9beb-b0d6d010855f</TermId>
        </TermInfo>
      </Terms>
    </a955009d8e004cc6a4de213907504eb5>
    <_dlc_DocId xmlns="a8a2af44-4b8d-404b-a8bd-4186350a523c">TSDIRGEN-2-80356</_dlc_DocId>
    <_dlc_DocIdUrl xmlns="a8a2af44-4b8d-404b-a8bd-4186350a523c">
      <Url>https://collab.ext.icrc.org/sites/TS_DIRGEN/_layouts/15/DocIdRedir.aspx?ID=TSDIRGEN-2-80356</Url>
      <Description>TSDIRGEN-2-80356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0501E8-51C7-41A3-B514-15E9B2C011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753432C-2C57-46ED-AE6B-09DC53F2DCC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A9AFC23-C37A-457C-9F43-011C310C3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406649-1a1d-4875-b346-55f5a157aea4"/>
    <ds:schemaRef ds:uri="a8a2af44-4b8d-404b-a8bd-4186350a5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16F31F7-FAB0-4931-83F2-85E67173DD4A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a8a2af44-4b8d-404b-a8bd-4186350a523c"/>
    <ds:schemaRef ds:uri="http://schemas.microsoft.com/office/infopath/2007/PartnerControls"/>
    <ds:schemaRef ds:uri="http://www.w3.org/XML/1998/namespace"/>
    <ds:schemaRef ds:uri="http://purl.org/dc/elements/1.1/"/>
    <ds:schemaRef ds:uri="39406649-1a1d-4875-b346-55f5a157aea4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5B934F51-5298-45F2-A42F-360440B9F9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392</Words>
  <Application>Microsoft Office PowerPoint</Application>
  <PresentationFormat>Widescreen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明朝</vt:lpstr>
      <vt:lpstr>Aharoni</vt:lpstr>
      <vt:lpstr>Arial</vt:lpstr>
      <vt:lpstr>Avenir Book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Elsa Gehanne</dc:creator>
  <cp:lastModifiedBy>Nancy Helene Buzard</cp:lastModifiedBy>
  <cp:revision>12</cp:revision>
  <dcterms:created xsi:type="dcterms:W3CDTF">2018-10-10T14:33:20Z</dcterms:created>
  <dcterms:modified xsi:type="dcterms:W3CDTF">2018-10-10T15:48:57Z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0x010100F306B2604BE44180B8B82333BE64DF4E005A5CBB6C53404A16AAEA5338BA523999000030567B25A5614FB022A1F18E78F93A</vt:lpwstr>
  </property>
  <property fmtid="{D5CDD505-2E9C-101B-9397-08002B2CF9AE}" pid="3" name="ICRCIMP_Country">
    <vt:lpwstr>1;#No Country|1f55df4f-c103-4303-b974-426a8e7d1d06</vt:lpwstr>
  </property>
  <property fmtid="{D5CDD505-2E9C-101B-9397-08002B2CF9AE}" pid="4" name="ICRCIMP_RMUnitInCharge">
    <vt:lpwstr/>
  </property>
  <property fmtid="{D5CDD505-2E9C-101B-9397-08002B2CF9AE}" pid="5" name="ICRCIMP_OrganizationalAccronym">
    <vt:lpwstr/>
  </property>
  <property fmtid="{D5CDD505-2E9C-101B-9397-08002B2CF9AE}" pid="6" name="ICRCIMP_DocumentType">
    <vt:lpwstr/>
  </property>
  <property fmtid="{D5CDD505-2E9C-101B-9397-08002B2CF9AE}" pid="7" name="ICRCIMP_Keyword">
    <vt:lpwstr/>
  </property>
  <property fmtid="{D5CDD505-2E9C-101B-9397-08002B2CF9AE}" pid="8" name="ICRCIMP_BusinessFunction">
    <vt:lpwstr>2;#Directorate|d05896e0-9d2e-4afc-9b6c-ae0347ae284d</vt:lpwstr>
  </property>
  <property fmtid="{D5CDD505-2E9C-101B-9397-08002B2CF9AE}" pid="9" name="ICRCIMP_KeyIssue">
    <vt:lpwstr>4;#- No key issue|32056555-74b8-4174-9beb-b0d6d010855f</vt:lpwstr>
  </property>
  <property fmtid="{D5CDD505-2E9C-101B-9397-08002B2CF9AE}" pid="10" name="ICRCIMP_IHT">
    <vt:lpwstr>3;#Internal|23eb6094-56fc-4ad4-8ae2-cf1575a694f0</vt:lpwstr>
  </property>
  <property fmtid="{D5CDD505-2E9C-101B-9397-08002B2CF9AE}" pid="11" name="_dlc_DocIdItemGuid">
    <vt:lpwstr>44a4ed57-c68b-41eb-877f-febb94746aa3</vt:lpwstr>
  </property>
</Properties>
</file>